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4" r:id="rId2"/>
    <p:sldId id="28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2" r:id="rId14"/>
    <p:sldId id="272" r:id="rId15"/>
    <p:sldId id="273" r:id="rId16"/>
    <p:sldId id="274" r:id="rId17"/>
    <p:sldId id="283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9900"/>
    <a:srgbClr val="33CC33"/>
    <a:srgbClr val="3333FF"/>
    <a:srgbClr val="CC0099"/>
    <a:srgbClr val="660066"/>
    <a:srgbClr val="FFE1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0845" autoAdjust="0"/>
  </p:normalViewPr>
  <p:slideViewPr>
    <p:cSldViewPr>
      <p:cViewPr varScale="1">
        <p:scale>
          <a:sx n="102" d="100"/>
          <a:sy n="102" d="100"/>
        </p:scale>
        <p:origin x="-11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C6D5B-BDD0-454A-9C39-BCD9AA809BCC}" type="datetimeFigureOut">
              <a:rPr lang="it-IT" smtClean="0"/>
              <a:pPr/>
              <a:t>28/05/2012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ABF83-23A3-471F-AE3F-9D966AC577E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ABF83-23A3-471F-AE3F-9D966AC577E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ABF83-23A3-471F-AE3F-9D966AC577EB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4ABF83-23A3-471F-AE3F-9D966AC577EB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C4667-7959-41EE-A6ED-94151B75651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231DC-A180-41E7-9CC0-A93B5250D2F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AEE20-77CE-475C-828B-243AB8E2F8F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BFE59-1E67-4F92-885A-69AE3516AB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43013-6180-4B34-816F-1412F5131D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E15B2-5E24-4638-8109-A653A46D918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5E8B6-A8DF-44E0-8073-21AE87B3976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ACAE3-F72F-4BF4-B9B8-FEFCC9770B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17B15-4DB8-4ABB-8CDA-76D487234B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7E242-81B5-4765-9950-59D5F1FED77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4AD2C-B9F9-4443-A340-2A562A71AA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B15225B-F7D6-4FC3-97A3-51D9E2F6B92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534044"/>
          </a:xfrm>
        </p:spPr>
        <p:txBody>
          <a:bodyPr/>
          <a:lstStyle/>
          <a:p>
            <a:r>
              <a:rPr lang="it-IT" dirty="0" smtClean="0"/>
              <a:t>Esempio di ricerca eseguita dagli studenti per focalizzare ulteriormente il concetto di schema secondo </a:t>
            </a:r>
            <a:r>
              <a:rPr lang="it-IT" dirty="0" err="1" smtClean="0"/>
              <a:t>Piaget</a:t>
            </a:r>
            <a:r>
              <a:rPr lang="it-IT" dirty="0" smtClean="0"/>
              <a:t> per poter poi preparare un discorso e una presentazione </a:t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533400"/>
            <a:ext cx="9144000" cy="65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2550" indent="-82550"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sz="2400" dirty="0"/>
              <a:t>	</a:t>
            </a:r>
            <a:r>
              <a:rPr lang="it-IT" dirty="0">
                <a:solidFill>
                  <a:srgbClr val="660066"/>
                </a:solidFill>
              </a:rPr>
              <a:t>Spesso il bambino si “esercita” in alcuni schemi di azione (assimilazione), ripetendoli fino a quando non li padroneggia. </a:t>
            </a:r>
          </a:p>
          <a:p>
            <a:pPr marL="82550" indent="-82550"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	Nel caso in cui il bambino cerchi di mettere in atto i nuovi schemi (accomodamento), senza che l’assi-milazione sia avvenuta in modo completo, può incorrere in errori.</a:t>
            </a:r>
          </a:p>
          <a:p>
            <a:pPr marL="82550" indent="-82550"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           </a:t>
            </a:r>
            <a:r>
              <a:rPr lang="it-IT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Esempio:</a:t>
            </a:r>
            <a:r>
              <a:rPr lang="it-IT" dirty="0">
                <a:solidFill>
                  <a:srgbClr val="660066"/>
                </a:solidFill>
              </a:rPr>
              <a:t> battere la pallina sul  tavolo. </a:t>
            </a:r>
          </a:p>
          <a:p>
            <a:pPr marL="82550" indent="-82550"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	Solo quando comprenderà che le palline rotolano, avrà “accomodato” lo schema precedente.</a:t>
            </a:r>
          </a:p>
          <a:p>
            <a:pPr marL="82550" indent="-82550"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Invarianti funzionali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09600" y="1773238"/>
            <a:ext cx="79248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7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Assimilazione e accomodamento sono  </a:t>
            </a:r>
            <a:r>
              <a:rPr lang="it-IT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invarianti funzionali</a:t>
            </a:r>
            <a:r>
              <a:rPr lang="it-IT" dirty="0">
                <a:solidFill>
                  <a:srgbClr val="660066"/>
                </a:solidFill>
              </a:rPr>
              <a:t> dell’intelligenza, </a:t>
            </a:r>
          </a:p>
          <a:p>
            <a:pPr algn="just">
              <a:lnSpc>
                <a:spcPct val="20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L’intelligenza si evolve attraverso </a:t>
            </a:r>
            <a:r>
              <a:rPr lang="it-IT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stadi</a:t>
            </a:r>
            <a:r>
              <a:rPr lang="it-IT" dirty="0">
                <a:solidFill>
                  <a:srgbClr val="660066"/>
                </a:solidFill>
              </a:rPr>
              <a:t> di sviluppo qualitativamente differenziati.</a:t>
            </a:r>
          </a:p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Adattamento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807720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L’</a:t>
            </a:r>
            <a:r>
              <a:rPr lang="it-IT" b="1" i="1" dirty="0">
                <a:solidFill>
                  <a:srgbClr val="660066"/>
                </a:solidFill>
                <a:cs typeface="Times New Roman" pitchFamily="18" charset="0"/>
              </a:rPr>
              <a:t>adattamento 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(</a:t>
            </a:r>
            <a:r>
              <a:rPr lang="it-IT" dirty="0" err="1">
                <a:solidFill>
                  <a:srgbClr val="660066"/>
                </a:solidFill>
                <a:cs typeface="Times New Roman" pitchFamily="18" charset="0"/>
              </a:rPr>
              <a:t>=intelligenza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, </a:t>
            </a:r>
            <a:r>
              <a:rPr lang="it-IT" dirty="0" err="1">
                <a:solidFill>
                  <a:srgbClr val="660066"/>
                </a:solidFill>
                <a:cs typeface="Times New Roman" pitchFamily="18" charset="0"/>
              </a:rPr>
              <a:t>problem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</a:t>
            </a:r>
            <a:r>
              <a:rPr lang="it-IT" dirty="0" err="1">
                <a:solidFill>
                  <a:srgbClr val="660066"/>
                </a:solidFill>
                <a:cs typeface="Times New Roman" pitchFamily="18" charset="0"/>
              </a:rPr>
              <a:t>solving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) si ha quando si crea </a:t>
            </a:r>
            <a:r>
              <a:rPr lang="it-IT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equilibrio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tra assimilazione e accomodamento, ovvero quando si riesce a discriminare tra azioni (reali o mentali) diverse e ad usarle in maniera adeguata ed efficace. 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L’adattamento è un processo graduale, che si costruisce in fasi successive (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stadi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Equilibrio e disequilibrio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382000" cy="436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Le strutture mentali, come le strutture biologiche, </a:t>
            </a:r>
            <a:r>
              <a:rPr lang="it-IT" u="sng" dirty="0">
                <a:solidFill>
                  <a:srgbClr val="660066"/>
                </a:solidFill>
              </a:rPr>
              <a:t>tendono</a:t>
            </a:r>
            <a:r>
              <a:rPr lang="it-IT" dirty="0"/>
              <a:t> </a:t>
            </a:r>
            <a:r>
              <a:rPr lang="it-IT" dirty="0">
                <a:solidFill>
                  <a:srgbClr val="660066"/>
                </a:solidFill>
              </a:rPr>
              <a:t>all’</a:t>
            </a:r>
            <a:r>
              <a:rPr lang="it-IT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equilibrio</a:t>
            </a:r>
            <a:r>
              <a:rPr lang="it-IT" dirty="0"/>
              <a:t> (omeostasi)</a:t>
            </a:r>
          </a:p>
          <a:p>
            <a:pPr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Ogni nuova esperienza crea il</a:t>
            </a:r>
            <a:r>
              <a:rPr lang="it-IT" dirty="0"/>
              <a:t> </a:t>
            </a:r>
            <a:r>
              <a:rPr lang="it-IT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disequilibrio</a:t>
            </a:r>
            <a:r>
              <a:rPr lang="it-IT" dirty="0"/>
              <a:t> </a:t>
            </a:r>
            <a:r>
              <a:rPr lang="it-IT" dirty="0">
                <a:solidFill>
                  <a:srgbClr val="660066"/>
                </a:solidFill>
              </a:rPr>
              <a:t>(</a:t>
            </a:r>
            <a:r>
              <a:rPr lang="it-IT" dirty="0" err="1">
                <a:solidFill>
                  <a:srgbClr val="660066"/>
                </a:solidFill>
              </a:rPr>
              <a:t>=discrepanza</a:t>
            </a:r>
            <a:r>
              <a:rPr lang="it-IT" dirty="0">
                <a:solidFill>
                  <a:srgbClr val="660066"/>
                </a:solidFill>
              </a:rPr>
              <a:t> tra ciò che si sa e ciò che non si sa ancora, ma si dovrebbe sapere), che stimola l’apprendimento</a:t>
            </a:r>
          </a:p>
          <a:p>
            <a:pPr>
              <a:spcBef>
                <a:spcPct val="50000"/>
              </a:spcBef>
              <a:defRPr/>
            </a:pP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discrepanza ottimale</a:t>
            </a:r>
            <a:r>
              <a:rPr lang="it-IT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it-IT" dirty="0">
                <a:solidFill>
                  <a:srgbClr val="660066"/>
                </a:solidFill>
              </a:rPr>
              <a:t>è la condizione adeguata a favorire l’apprendimento e quindi lo sviluppo cognitivo</a:t>
            </a:r>
            <a:endParaRPr lang="it-IT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533400" y="762000"/>
            <a:ext cx="800100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Una prima forma di adattamento si ha alla fine del periodo senso-motorio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(il bambino diventa capace attraverso l’organizzazione dei suoi schemi di risolvere problemi pratici, però ancora legati alle capacità percettive). 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La capacità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rappresentarsi mentalmente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gli oggetti segna il passaggio allo stadio successivo, che gli consente livelli diversi di assimilazione. In sistemi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operazioni concrete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, prima; e in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operazioni formali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(astratte), dopo</a:t>
            </a:r>
            <a:r>
              <a:rPr lang="it-IT" sz="2400" dirty="0">
                <a:solidFill>
                  <a:srgbClr val="660066"/>
                </a:solidFill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777240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L’adattamento, nel vero senso della parola, consiste in realtà nella costruzione di concetti che consentano non solo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conoscere</a:t>
            </a:r>
            <a:r>
              <a:rPr lang="it-IT" dirty="0">
                <a:solidFill>
                  <a:srgbClr val="660066"/>
                </a:solidFill>
              </a:rPr>
              <a:t>, ma anche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comprendere</a:t>
            </a:r>
            <a:r>
              <a:rPr lang="it-IT" dirty="0">
                <a:solidFill>
                  <a:srgbClr val="660066"/>
                </a:solidFill>
              </a:rPr>
              <a:t> la realtà (previsione e controllo)- </a:t>
            </a:r>
          </a:p>
          <a:p>
            <a:pPr algn="ctr">
              <a:lnSpc>
                <a:spcPct val="20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Parallelismo con la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conoscenza scientifica</a:t>
            </a:r>
            <a:r>
              <a:rPr lang="it-IT" dirty="0">
                <a:solidFill>
                  <a:srgbClr val="660066"/>
                </a:solidFill>
              </a:rPr>
              <a:t>.</a:t>
            </a:r>
          </a:p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b="1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Equifinalità</a:t>
            </a:r>
            <a:endParaRPr lang="it-IT" b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85800" y="2133600"/>
            <a:ext cx="7696200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>
              <a:lnSpc>
                <a:spcPct val="170000"/>
              </a:lnSpc>
              <a:spcBef>
                <a:spcPct val="50000"/>
              </a:spcBef>
              <a:defRPr/>
            </a:pPr>
            <a:r>
              <a:rPr lang="it-IT" dirty="0"/>
              <a:t>	</a:t>
            </a:r>
            <a:r>
              <a:rPr lang="it-IT" dirty="0">
                <a:solidFill>
                  <a:srgbClr val="660066"/>
                </a:solidFill>
              </a:rPr>
              <a:t>Il concetto di </a:t>
            </a:r>
            <a:r>
              <a:rPr lang="it-IT" b="1" i="1" dirty="0" err="1">
                <a:solidFill>
                  <a:srgbClr val="660066"/>
                </a:solidFill>
              </a:rPr>
              <a:t>equifinalità</a:t>
            </a:r>
            <a:r>
              <a:rPr lang="it-IT" i="1" dirty="0">
                <a:solidFill>
                  <a:srgbClr val="660066"/>
                </a:solidFill>
              </a:rPr>
              <a:t> </a:t>
            </a:r>
            <a:r>
              <a:rPr lang="it-IT" dirty="0">
                <a:solidFill>
                  <a:srgbClr val="660066"/>
                </a:solidFill>
              </a:rPr>
              <a:t>indica che:</a:t>
            </a:r>
          </a:p>
          <a:p>
            <a:pPr marL="457200" indent="-457200" algn="just">
              <a:lnSpc>
                <a:spcPct val="17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   </a:t>
            </a:r>
            <a:r>
              <a:rPr lang="it-IT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 stesso livello di sviluppo può essere raggiunto partendo da condizioni biologiche e/o ambientali diverse.</a:t>
            </a:r>
          </a:p>
          <a:p>
            <a:pPr marL="457200" indent="-457200">
              <a:lnSpc>
                <a:spcPct val="170000"/>
              </a:lnSpc>
              <a:spcBef>
                <a:spcPct val="50000"/>
              </a:spcBef>
              <a:defRPr/>
            </a:pPr>
            <a:endParaRPr lang="it-IT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Modello di Horowitz</a:t>
            </a:r>
          </a:p>
        </p:txBody>
      </p:sp>
      <p:pic>
        <p:nvPicPr>
          <p:cNvPr id="17411" name="Picture 4" descr="horo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1219200"/>
            <a:ext cx="6096000" cy="5410200"/>
          </a:xfr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Concetto di stadio evolutivo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23850" y="1447800"/>
            <a:ext cx="84963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>
              <a:lnSpc>
                <a:spcPct val="175000"/>
              </a:lnSpc>
              <a:spcBef>
                <a:spcPct val="50000"/>
              </a:spcBef>
              <a:defRPr/>
            </a:pPr>
            <a:r>
              <a:rPr lang="it-IT" dirty="0"/>
              <a:t>	</a:t>
            </a:r>
            <a:r>
              <a:rPr lang="it-IT" dirty="0">
                <a:solidFill>
                  <a:srgbClr val="660066"/>
                </a:solidFill>
              </a:rPr>
              <a:t>Si riferisce ad una</a:t>
            </a:r>
            <a:r>
              <a:rPr lang="it-IT" dirty="0"/>
              <a:t> </a:t>
            </a:r>
            <a:r>
              <a:rPr lang="it-IT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dello sviluppo</a:t>
            </a:r>
            <a:r>
              <a:rPr lang="it-IT" dirty="0"/>
              <a:t>, </a:t>
            </a:r>
            <a:r>
              <a:rPr lang="it-IT" dirty="0">
                <a:solidFill>
                  <a:srgbClr val="660066"/>
                </a:solidFill>
              </a:rPr>
              <a:t>caratterizzata da determinate strutture d’insieme che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determinano il modo in cui il bambino organizza le sue azioni reali o mentali,</a:t>
            </a:r>
            <a:r>
              <a:rPr lang="it-IT" dirty="0">
                <a:solidFill>
                  <a:srgbClr val="660066"/>
                </a:solidFill>
              </a:rPr>
              <a:t> ovvero il modo in cui (le strutture attraverso le quali) è in grado di interagire con l’ambiente. </a:t>
            </a:r>
          </a:p>
          <a:p>
            <a:pPr marL="457200" indent="-457200">
              <a:lnSpc>
                <a:spcPct val="175000"/>
              </a:lnSpc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Sequenzialità dello sviluppo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5800" y="1341438"/>
            <a:ext cx="7848600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Il concetto di </a:t>
            </a:r>
            <a:r>
              <a:rPr lang="it-IT" b="1" i="1" dirty="0">
                <a:solidFill>
                  <a:srgbClr val="660066"/>
                </a:solidFill>
                <a:cs typeface="Times New Roman" pitchFamily="18" charset="0"/>
              </a:rPr>
              <a:t>sequenzialità dello sviluppo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indica che gli stadi si susseguono in un ordine stabilito. </a:t>
            </a:r>
          </a:p>
          <a:p>
            <a:pPr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Le strutture d’insieme non si sostituiscono le une alle altre, ma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ciascuna risulta dalla precedente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, con la quale si integra, e rende possibile la successiva.</a:t>
            </a:r>
            <a:r>
              <a:rPr lang="it-IT" b="1" dirty="0">
                <a:solidFill>
                  <a:srgbClr val="660066"/>
                </a:solidFill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L’età di transizione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da uno stadio all’altro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può variare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in funzione di diversi fattori (organici e/o culturali), ma l’ordine,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la sequenza,  non può cambiare.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Tipi di schemi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28600" y="1268413"/>
            <a:ext cx="89154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it-IT" dirty="0"/>
              <a:t> </a:t>
            </a: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schemi comportamentali</a:t>
            </a:r>
            <a:r>
              <a:rPr lang="it-IT" dirty="0"/>
              <a:t> = relazioni stimolo-risposta (dalla nascita a 2 anni     stadio senso-motorio)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it-IT" dirty="0"/>
              <a:t> </a:t>
            </a: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reazioni circolari</a:t>
            </a:r>
            <a:r>
              <a:rPr lang="it-IT" dirty="0"/>
              <a:t> = </a:t>
            </a:r>
            <a:r>
              <a:rPr lang="it-IT" u="sng" dirty="0"/>
              <a:t>rappresentazioni</a:t>
            </a:r>
            <a:r>
              <a:rPr lang="it-IT" dirty="0"/>
              <a:t> esecutive (schemi comportamentali più complessi e organizzati)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it-IT" dirty="0"/>
              <a:t> </a:t>
            </a: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schemi simbolici</a:t>
            </a:r>
            <a:r>
              <a:rPr lang="it-IT" dirty="0"/>
              <a:t> = </a:t>
            </a:r>
            <a:r>
              <a:rPr lang="it-IT" u="sng" dirty="0"/>
              <a:t>rappresentazioni</a:t>
            </a:r>
            <a:r>
              <a:rPr lang="it-IT" dirty="0"/>
              <a:t> iconiche (immagini) e </a:t>
            </a:r>
            <a:r>
              <a:rPr lang="it-IT" u="sng" dirty="0"/>
              <a:t>rappresentazioni</a:t>
            </a:r>
            <a:r>
              <a:rPr lang="it-IT" dirty="0"/>
              <a:t> simboliche (linguaggio)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it-IT" dirty="0"/>
              <a:t> </a:t>
            </a: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schemi operazionali</a:t>
            </a:r>
            <a:r>
              <a:rPr lang="it-IT" dirty="0"/>
              <a:t> = </a:t>
            </a:r>
            <a:r>
              <a:rPr lang="it-IT" u="sng" dirty="0"/>
              <a:t>rappresentazioni</a:t>
            </a:r>
            <a:r>
              <a:rPr lang="it-IT" dirty="0"/>
              <a:t> che prevedono l’esecuzione di operazioni o compiti </a:t>
            </a:r>
            <a:r>
              <a:rPr lang="it-IT" u="sng" dirty="0"/>
              <a:t>mentali</a:t>
            </a:r>
            <a:r>
              <a:rPr lang="it-IT" dirty="0"/>
              <a:t> che seguono regole logiche</a:t>
            </a:r>
          </a:p>
        </p:txBody>
      </p:sp>
      <p:sp>
        <p:nvSpPr>
          <p:cNvPr id="2052" name="Line 8"/>
          <p:cNvSpPr>
            <a:spLocks noChangeShapeType="1"/>
          </p:cNvSpPr>
          <p:nvPr/>
        </p:nvSpPr>
        <p:spPr bwMode="auto">
          <a:xfrm>
            <a:off x="5419725" y="1989138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b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Metodi utilizzati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il metodo clinico</a:t>
            </a:r>
            <a:r>
              <a:rPr lang="it-IT" sz="24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2514600"/>
            <a:ext cx="8077200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it-IT">
                <a:solidFill>
                  <a:srgbClr val="660066"/>
                </a:solidFill>
              </a:rPr>
              <a:t>usato con bambini di età superiore a 4 anni. 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>
                <a:solidFill>
                  <a:srgbClr val="660066"/>
                </a:solidFill>
              </a:rPr>
              <a:t>Il bambino, rispondendo alle domande del ricercatore, rivela le sue convinzioni, il suo modo di ragionare. 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>
                <a:solidFill>
                  <a:srgbClr val="660066"/>
                </a:solidFill>
              </a:rPr>
              <a:t>Richiede grande esperienza e competenza per discriminare le risposte autentiche da quelle “</a:t>
            </a:r>
            <a:r>
              <a:rPr lang="it-IT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purchessia</a:t>
            </a:r>
            <a:r>
              <a:rPr lang="it-IT">
                <a:solidFill>
                  <a:srgbClr val="660066"/>
                </a:solidFill>
              </a:rPr>
              <a:t>” e da quelle puro frutto di fantasia.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endParaRPr lang="it-IT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533400" y="1066800"/>
            <a:ext cx="80010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84138" algn="just">
              <a:spcBef>
                <a:spcPct val="50000"/>
              </a:spcBef>
              <a:defRPr/>
            </a:pPr>
            <a:r>
              <a:rPr lang="it-IT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 metodo </a:t>
            </a:r>
            <a:r>
              <a:rPr lang="it-IT" b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quasi-sperimentale</a:t>
            </a:r>
            <a:r>
              <a:rPr lang="it-IT" sz="2400" dirty="0"/>
              <a:t> </a:t>
            </a:r>
          </a:p>
          <a:p>
            <a:pPr marL="457200" indent="-84138" algn="just">
              <a:spcBef>
                <a:spcPct val="50000"/>
              </a:spcBef>
              <a:defRPr/>
            </a:pPr>
            <a:endParaRPr lang="it-IT" sz="2400" dirty="0"/>
          </a:p>
          <a:p>
            <a:pPr marL="457200" indent="-84138"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è un ampliamento del metodo clinico.</a:t>
            </a:r>
          </a:p>
          <a:p>
            <a:pPr marL="457200" indent="-84138"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Sono presenti diversi oggetti manipolabili; </a:t>
            </a:r>
          </a:p>
          <a:p>
            <a:pPr marL="457200" indent="-84138"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variano  le condizioni ambientali in cui viene effettuata l’osservazione</a:t>
            </a:r>
            <a:r>
              <a:rPr lang="it-IT" sz="2400" dirty="0">
                <a:solidFill>
                  <a:srgbClr val="660066"/>
                </a:solidFill>
              </a:rPr>
              <a:t>.</a:t>
            </a:r>
          </a:p>
          <a:p>
            <a:pPr marL="457200" indent="-84138">
              <a:spcBef>
                <a:spcPct val="50000"/>
              </a:spcBef>
              <a:defRPr/>
            </a:pPr>
            <a:endParaRPr lang="it-IT" sz="24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9552" y="141287"/>
            <a:ext cx="7848600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it-IT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 metodo critico</a:t>
            </a:r>
            <a:r>
              <a:rPr lang="it-IT" dirty="0">
                <a:solidFill>
                  <a:srgbClr val="660066"/>
                </a:solidFill>
              </a:rPr>
              <a:t> 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serve per evidenziare il pensiero logico del bambino. 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Attraverso oggetti o situazioni particolari che creano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condizioni “critiche”</a:t>
            </a:r>
            <a:r>
              <a:rPr lang="it-IT" dirty="0">
                <a:solidFill>
                  <a:srgbClr val="660066"/>
                </a:solidFill>
              </a:rPr>
              <a:t> il bambino ha la possibilità di “spiegare” il suo pensiero.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Il fatto che bambini di età diversa utilizzano </a:t>
            </a:r>
            <a:r>
              <a:rPr lang="it-IT" u="sng" dirty="0">
                <a:solidFill>
                  <a:srgbClr val="660066"/>
                </a:solidFill>
              </a:rPr>
              <a:t>diversamente</a:t>
            </a:r>
            <a:r>
              <a:rPr lang="it-IT" dirty="0">
                <a:solidFill>
                  <a:srgbClr val="660066"/>
                </a:solidFill>
              </a:rPr>
              <a:t> lo stesso materiale dimostra che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 pensiero logico non è innato, ma si evolve “qualitativamente” durante lo sviluppo.</a:t>
            </a:r>
          </a:p>
          <a:p>
            <a:pPr algn="just"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b="1" dirty="0">
                <a:solidFill>
                  <a:srgbClr val="660066"/>
                </a:solidFill>
                <a:cs typeface="Times New Roman" pitchFamily="18" charset="0"/>
              </a:rPr>
              <a:t> </a:t>
            </a:r>
            <a:endParaRPr lang="it-IT" dirty="0">
              <a:solidFill>
                <a:srgbClr val="660066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98438"/>
            <a:ext cx="8964612" cy="998537"/>
          </a:xfrm>
        </p:spPr>
        <p:txBody>
          <a:bodyPr/>
          <a:lstStyle/>
          <a:p>
            <a:pPr eaLnBrk="1" hangingPunct="1">
              <a:defRPr/>
            </a:pPr>
            <a:r>
              <a:rPr lang="it-IT" sz="3600" dirty="0" smtClean="0">
                <a:solidFill>
                  <a:schemeClr val="accent2"/>
                </a:solidFill>
                <a:cs typeface="Times New Roman" pitchFamily="18" charset="0"/>
              </a:rPr>
              <a:t>Principi base dell’</a:t>
            </a:r>
            <a:r>
              <a:rPr lang="it-IT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epistemologia genetica</a:t>
            </a:r>
            <a:r>
              <a:rPr lang="it-IT" dirty="0" smtClean="0"/>
              <a:t>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0825" y="1268413"/>
            <a:ext cx="864235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sviluppo ontogenetico</a:t>
            </a:r>
            <a:r>
              <a:rPr lang="it-IT" dirty="0">
                <a:solidFill>
                  <a:srgbClr val="660066"/>
                </a:solidFill>
              </a:rPr>
              <a:t> è comprensibile alla luce dello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sviluppo filogenetico</a:t>
            </a:r>
            <a:r>
              <a:rPr lang="it-IT" dirty="0">
                <a:solidFill>
                  <a:srgbClr val="660066"/>
                </a:solidFill>
              </a:rPr>
              <a:t> (sia dal punto di vista biologico che culturale)</a:t>
            </a:r>
          </a:p>
          <a:p>
            <a:pPr marL="457200" indent="-457200"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la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regolarità</a:t>
            </a:r>
            <a:r>
              <a:rPr lang="it-IT" dirty="0">
                <a:solidFill>
                  <a:srgbClr val="660066"/>
                </a:solidFill>
              </a:rPr>
              <a:t> e l’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universalità dello sviluppo</a:t>
            </a:r>
            <a:r>
              <a:rPr lang="it-IT" dirty="0">
                <a:solidFill>
                  <a:srgbClr val="660066"/>
                </a:solidFill>
              </a:rPr>
              <a:t> è garantita dalla condivisione dell’organizzazione biologica</a:t>
            </a:r>
          </a:p>
          <a:p>
            <a:pPr marL="457200" indent="-457200" algn="just"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l’organismo è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attivo e interattivo</a:t>
            </a:r>
            <a:r>
              <a:rPr lang="it-IT" dirty="0">
                <a:solidFill>
                  <a:srgbClr val="660066"/>
                </a:solidFill>
              </a:rPr>
              <a:t> e si modifica attraverso gli scambi con l’ambiente</a:t>
            </a:r>
          </a:p>
          <a:p>
            <a:pPr marL="457200" indent="-457200" algn="ctr">
              <a:spcBef>
                <a:spcPct val="50000"/>
              </a:spcBef>
              <a:defRPr/>
            </a:pPr>
            <a:r>
              <a:rPr lang="it-IT" dirty="0">
                <a:solidFill>
                  <a:schemeClr val="accent2"/>
                </a:solidFill>
                <a:cs typeface="Times New Roman" pitchFamily="18" charset="0"/>
              </a:rPr>
              <a:t>lo sviluppo consiste nella </a:t>
            </a:r>
            <a:r>
              <a:rPr lang="it-IT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trasformazione</a:t>
            </a:r>
            <a:r>
              <a:rPr lang="it-IT" dirty="0">
                <a:solidFill>
                  <a:schemeClr val="accent2"/>
                </a:solidFill>
                <a:cs typeface="Times New Roman" pitchFamily="18" charset="0"/>
              </a:rPr>
              <a:t> delle strutture organizzate di cui è costituito l’organismo</a:t>
            </a:r>
            <a:r>
              <a:rPr lang="it-IT" sz="24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Concetti fondamentali</a:t>
            </a:r>
            <a:r>
              <a:rPr lang="it-IT" dirty="0" smtClean="0">
                <a:cs typeface="Times New Roman" pitchFamily="18" charset="0"/>
              </a:rPr>
              <a:t>:</a:t>
            </a:r>
            <a:br>
              <a:rPr lang="it-IT" dirty="0" smtClean="0">
                <a:cs typeface="Times New Roman" pitchFamily="18" charset="0"/>
              </a:rPr>
            </a:br>
            <a:endParaRPr lang="it-IT" dirty="0" smtClean="0">
              <a:cs typeface="Times New Roman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23850" y="1412875"/>
            <a:ext cx="828675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 </a:t>
            </a:r>
            <a:r>
              <a:rPr lang="it-IT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Concetto di </a:t>
            </a:r>
            <a:r>
              <a:rPr lang="it-IT" b="1" i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trasformazione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L’organismo si modifica attraverso l’interazione con l’ambiente,  spinto dal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bisogno di realizzare con esso scambi sempre più ricchi ed efficaci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.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La conoscenza avviene attraverso l’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azione attiva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del nostro organismo. </a:t>
            </a:r>
          </a:p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Conoscere un oggetto significa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trasformarlo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.</a:t>
            </a:r>
            <a:r>
              <a:rPr lang="it-IT" dirty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68313" y="609600"/>
            <a:ext cx="8424862" cy="586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Dalle </a:t>
            </a:r>
            <a:r>
              <a:rPr lang="it-IT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azioni reali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della fase iniziale dello sviluppo si passa alle </a:t>
            </a:r>
            <a:r>
              <a:rPr lang="it-IT" b="1" i="1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azioni interiorizzate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(o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rappresen-tazioni mentali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) delle fasi successive. 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endParaRPr lang="it-IT" dirty="0">
              <a:solidFill>
                <a:srgbClr val="660066"/>
              </a:solidFill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b="1" dirty="0">
                <a:solidFill>
                  <a:srgbClr val="660066"/>
                </a:solidFill>
                <a:cs typeface="Times New Roman" pitchFamily="18" charset="0"/>
              </a:rPr>
              <a:t>Inoltre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: il raggruppamento di oggetti si può fare </a:t>
            </a:r>
            <a:r>
              <a:rPr lang="it-IT" u="sng" dirty="0">
                <a:solidFill>
                  <a:srgbClr val="660066"/>
                </a:solidFill>
                <a:cs typeface="Times New Roman" pitchFamily="18" charset="0"/>
              </a:rPr>
              <a:t>realmente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(mettere insieme in uno spazio) o </a:t>
            </a:r>
            <a:r>
              <a:rPr lang="it-IT" u="sng" dirty="0">
                <a:solidFill>
                  <a:srgbClr val="660066"/>
                </a:solidFill>
                <a:cs typeface="Times New Roman" pitchFamily="18" charset="0"/>
              </a:rPr>
              <a:t>mentalmente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(classificare per categorie logiche). 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In entrambi i casi si tratta di azioni (concrete o mentali) attraverso le quali l’individuo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trasforma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la realtà, adattandola ai propri schemi.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09600" y="476250"/>
            <a:ext cx="8001000" cy="586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Il coordinamento di più azioni crea le  </a:t>
            </a:r>
            <a:r>
              <a:rPr lang="it-IT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strutture d’insieme</a:t>
            </a:r>
            <a:r>
              <a:rPr lang="it-IT" dirty="0">
                <a:solidFill>
                  <a:srgbClr val="CC0099"/>
                </a:solidFill>
              </a:rPr>
              <a:t>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Il coordinamento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azioni concrete</a:t>
            </a:r>
            <a:r>
              <a:rPr lang="it-IT" dirty="0">
                <a:solidFill>
                  <a:srgbClr val="660066"/>
                </a:solidFill>
              </a:rPr>
              <a:t> dà origine alla nozione di </a:t>
            </a:r>
            <a:r>
              <a:rPr lang="it-IT" i="1" dirty="0">
                <a:solidFill>
                  <a:srgbClr val="660066"/>
                </a:solidFill>
              </a:rPr>
              <a:t>oggetto</a:t>
            </a:r>
            <a:r>
              <a:rPr lang="it-IT" dirty="0">
                <a:solidFill>
                  <a:srgbClr val="660066"/>
                </a:solidFill>
              </a:rPr>
              <a:t> (stadio senso-motorio).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Il coordinamento di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azioni interiorizzate</a:t>
            </a:r>
            <a:r>
              <a:rPr lang="it-IT" dirty="0">
                <a:solidFill>
                  <a:srgbClr val="660066"/>
                </a:solidFill>
              </a:rPr>
              <a:t> dà origine alle </a:t>
            </a:r>
            <a:r>
              <a:rPr lang="it-IT" i="1" dirty="0">
                <a:solidFill>
                  <a:srgbClr val="660066"/>
                </a:solidFill>
              </a:rPr>
              <a:t>strutture logiche </a:t>
            </a:r>
            <a:r>
              <a:rPr lang="it-IT" dirty="0">
                <a:solidFill>
                  <a:srgbClr val="660066"/>
                </a:solidFill>
              </a:rPr>
              <a:t>e alle</a:t>
            </a:r>
            <a:r>
              <a:rPr lang="it-IT" i="1" dirty="0">
                <a:solidFill>
                  <a:srgbClr val="660066"/>
                </a:solidFill>
              </a:rPr>
              <a:t> nozioni spazio-temporali. </a:t>
            </a:r>
          </a:p>
          <a:p>
            <a:pPr>
              <a:lnSpc>
                <a:spcPct val="150000"/>
              </a:lnSpc>
              <a:spcBef>
                <a:spcPct val="50000"/>
              </a:spcBef>
              <a:defRPr/>
            </a:pPr>
            <a:endParaRPr lang="it-IT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Assimilazione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09600" y="1676400"/>
            <a:ext cx="80010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2550" indent="-82550" algn="just">
              <a:lnSpc>
                <a:spcPct val="18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Le strutture mentali non si formano solo per effetto della maturazione biologica, né a seguito di un apprendimento passivo, ma attraverso un processo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attivo</a:t>
            </a:r>
            <a:r>
              <a:rPr lang="it-IT" dirty="0">
                <a:solidFill>
                  <a:srgbClr val="660066"/>
                </a:solidFill>
              </a:rPr>
              <a:t> di </a:t>
            </a:r>
            <a:r>
              <a:rPr lang="it-IT" i="1" dirty="0">
                <a:solidFill>
                  <a:srgbClr val="660066"/>
                </a:solidFill>
              </a:rPr>
              <a:t>costruzione, </a:t>
            </a:r>
            <a:r>
              <a:rPr lang="it-IT" dirty="0">
                <a:solidFill>
                  <a:srgbClr val="660066"/>
                </a:solidFill>
              </a:rPr>
              <a:t>ovvero di</a:t>
            </a:r>
            <a:r>
              <a:rPr lang="it-IT" i="1" dirty="0"/>
              <a:t> </a:t>
            </a:r>
            <a:r>
              <a:rPr lang="it-IT" b="1" i="1" dirty="0">
                <a:solidFill>
                  <a:schemeClr val="accent2"/>
                </a:solidFill>
              </a:rPr>
              <a:t>assimilazione </a:t>
            </a:r>
            <a:r>
              <a:rPr lang="it-IT" dirty="0">
                <a:solidFill>
                  <a:srgbClr val="660066"/>
                </a:solidFill>
              </a:rPr>
              <a:t>(integrazione di elementi nuovi in strutture preesistenti).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3850" y="692150"/>
            <a:ext cx="8353425" cy="55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  <a:defRPr/>
            </a:pPr>
            <a:r>
              <a:rPr lang="it-IT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Esempio</a:t>
            </a:r>
            <a:r>
              <a:rPr lang="it-IT" dirty="0">
                <a:solidFill>
                  <a:srgbClr val="CC0099"/>
                </a:solidFill>
              </a:rPr>
              <a:t>: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 il bambino che possiede lo schema </a:t>
            </a:r>
            <a:r>
              <a:rPr lang="it-IT" dirty="0" err="1">
                <a:solidFill>
                  <a:srgbClr val="660066"/>
                </a:solidFill>
              </a:rPr>
              <a:t>percettivo-motorio</a:t>
            </a:r>
            <a:r>
              <a:rPr lang="it-IT" dirty="0">
                <a:solidFill>
                  <a:srgbClr val="660066"/>
                </a:solidFill>
              </a:rPr>
              <a:t> del battere ritmicamente e impara a battere un bastoncino sul tavolo, </a:t>
            </a:r>
            <a:r>
              <a:rPr lang="it-IT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assimila </a:t>
            </a:r>
            <a:r>
              <a:rPr lang="it-IT" dirty="0">
                <a:solidFill>
                  <a:srgbClr val="660066"/>
                </a:solidFill>
              </a:rPr>
              <a:t>questa azione allo schema preesistente e farà la stessa cosa con qualsiasi altro oggetto. </a:t>
            </a:r>
          </a:p>
          <a:p>
            <a:pPr algn="just">
              <a:lnSpc>
                <a:spcPct val="130000"/>
              </a:lnSpc>
              <a:spcBef>
                <a:spcPct val="50000"/>
              </a:spcBef>
              <a:defRPr/>
            </a:pPr>
            <a:r>
              <a:rPr lang="it-IT" dirty="0">
                <a:solidFill>
                  <a:srgbClr val="660066"/>
                </a:solidFill>
              </a:rPr>
              <a:t>La nuova azione </a:t>
            </a:r>
            <a:r>
              <a:rPr lang="it-IT" u="sng" dirty="0">
                <a:solidFill>
                  <a:srgbClr val="660066"/>
                </a:solidFill>
              </a:rPr>
              <a:t>non cambia</a:t>
            </a:r>
            <a:r>
              <a:rPr lang="it-IT" dirty="0">
                <a:solidFill>
                  <a:srgbClr val="660066"/>
                </a:solidFill>
              </a:rPr>
              <a:t> lo schema preesistente, si limita ad ampliarlo e rafforzarlo.</a:t>
            </a:r>
          </a:p>
          <a:p>
            <a:pPr>
              <a:spcBef>
                <a:spcPct val="50000"/>
              </a:spcBef>
              <a:defRPr/>
            </a:pPr>
            <a:endParaRPr lang="it-IT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Accomodamento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8077200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All’assimilazione segue</a:t>
            </a:r>
            <a:r>
              <a:rPr lang="it-IT" dirty="0">
                <a:cs typeface="Times New Roman" pitchFamily="18" charset="0"/>
              </a:rPr>
              <a:t> 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l’</a:t>
            </a:r>
            <a:r>
              <a:rPr lang="it-IT" b="1" i="1" dirty="0">
                <a:solidFill>
                  <a:schemeClr val="accent2"/>
                </a:solidFill>
                <a:cs typeface="Times New Roman" pitchFamily="18" charset="0"/>
              </a:rPr>
              <a:t>accomodamento</a:t>
            </a:r>
            <a:r>
              <a:rPr lang="it-IT" dirty="0">
                <a:cs typeface="Times New Roman" pitchFamily="18" charset="0"/>
              </a:rPr>
              <a:t>, 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ovvero la </a:t>
            </a:r>
            <a:r>
              <a:rPr lang="it-IT" u="sng" dirty="0">
                <a:solidFill>
                  <a:srgbClr val="660066"/>
                </a:solidFill>
                <a:cs typeface="Times New Roman" pitchFamily="18" charset="0"/>
              </a:rPr>
              <a:t>trasformazione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 delle strutture di conoscenza preesistenti (e quindi dei compor-tamenti) in funzione degli schemi appena assimilati.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it-IT" b="1" dirty="0">
                <a:solidFill>
                  <a:srgbClr val="CC0099"/>
                </a:solidFill>
                <a:cs typeface="Times New Roman" pitchFamily="18" charset="0"/>
              </a:rPr>
              <a:t>Esempio</a:t>
            </a:r>
            <a:r>
              <a:rPr lang="it-IT" dirty="0">
                <a:solidFill>
                  <a:srgbClr val="660066"/>
                </a:solidFill>
                <a:cs typeface="Times New Roman" pitchFamily="18" charset="0"/>
              </a:rPr>
              <a:t>: la suzione del ciucciotto implica comportamenti nuovi e diversi rispetto agli originari comportamenti di suzione del seno.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946</Words>
  <Application>Microsoft Office PowerPoint</Application>
  <PresentationFormat>Presentazione su schermo (4:3)</PresentationFormat>
  <Paragraphs>77</Paragraphs>
  <Slides>22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Struttura predefinita</vt:lpstr>
      <vt:lpstr>Esempio di ricerca eseguita dagli studenti per focalizzare ulteriormente il concetto di schema secondo Piaget per poter poi preparare un discorso e una presentazione  </vt:lpstr>
      <vt:lpstr>Tipi di schemi</vt:lpstr>
      <vt:lpstr>Principi base dell’epistemologia genetica </vt:lpstr>
      <vt:lpstr>Concetti fondamentali: </vt:lpstr>
      <vt:lpstr>Diapositiva 5</vt:lpstr>
      <vt:lpstr>Diapositiva 6</vt:lpstr>
      <vt:lpstr>Assimilazione</vt:lpstr>
      <vt:lpstr>Diapositiva 8</vt:lpstr>
      <vt:lpstr>Accomodamento</vt:lpstr>
      <vt:lpstr>Diapositiva 10</vt:lpstr>
      <vt:lpstr>Invarianti funzionali</vt:lpstr>
      <vt:lpstr>Adattamento</vt:lpstr>
      <vt:lpstr>Equilibrio e disequilibrio</vt:lpstr>
      <vt:lpstr>Diapositiva 14</vt:lpstr>
      <vt:lpstr>Diapositiva 15</vt:lpstr>
      <vt:lpstr>Equifinalità</vt:lpstr>
      <vt:lpstr>Modello di Horowitz</vt:lpstr>
      <vt:lpstr>Concetto di stadio evolutivo</vt:lpstr>
      <vt:lpstr>Sequenzialità dello sviluppo</vt:lpstr>
      <vt:lpstr>Metodi utilizzati</vt:lpstr>
      <vt:lpstr>Diapositiva 21</vt:lpstr>
      <vt:lpstr>Diapositiva 22</vt:lpstr>
    </vt:vector>
  </TitlesOfParts>
  <Company>idem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Piaget</dc:title>
  <dc:creator>Pre-installed</dc:creator>
  <cp:lastModifiedBy>Laura Polenta</cp:lastModifiedBy>
  <cp:revision>118</cp:revision>
  <dcterms:created xsi:type="dcterms:W3CDTF">2003-11-26T08:18:42Z</dcterms:created>
  <dcterms:modified xsi:type="dcterms:W3CDTF">2012-05-28T22:00:18Z</dcterms:modified>
</cp:coreProperties>
</file>